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8" r:id="rId4"/>
    <p:sldId id="259" r:id="rId5"/>
    <p:sldId id="261" r:id="rId6"/>
    <p:sldId id="262" r:id="rId7"/>
    <p:sldId id="263" r:id="rId8"/>
    <p:sldId id="265" r:id="rId9"/>
    <p:sldId id="266"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89" d="100"/>
          <a:sy n="89" d="100"/>
        </p:scale>
        <p:origin x="60"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ABAAC5-8EC3-4B49-A342-B09DA46D4ABD}"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195519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BAAC5-8EC3-4B49-A342-B09DA46D4ABD}"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399291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BAAC5-8EC3-4B49-A342-B09DA46D4ABD}"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652263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BAAC5-8EC3-4B49-A342-B09DA46D4ABD}"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2632999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ABAAC5-8EC3-4B49-A342-B09DA46D4ABD}"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150798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ABAAC5-8EC3-4B49-A342-B09DA46D4ABD}" type="datetimeFigureOut">
              <a:rPr lang="en-US" smtClean="0"/>
              <a:t>11/27/2016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1773105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ABAAC5-8EC3-4B49-A342-B09DA46D4ABD}" type="datetimeFigureOut">
              <a:rPr lang="en-US" smtClean="0"/>
              <a:t>11/27/2016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593247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ABAAC5-8EC3-4B49-A342-B09DA46D4ABD}" type="datetimeFigureOut">
              <a:rPr lang="en-US" smtClean="0"/>
              <a:t>11/27/2016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3857621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ABAAC5-8EC3-4B49-A342-B09DA46D4ABD}" type="datetimeFigureOut">
              <a:rPr lang="en-US" smtClean="0"/>
              <a:t>11/27/2016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1602443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ABAAC5-8EC3-4B49-A342-B09DA46D4ABD}" type="datetimeFigureOut">
              <a:rPr lang="en-US" smtClean="0"/>
              <a:t>11/27/2016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21968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ABAAC5-8EC3-4B49-A342-B09DA46D4ABD}" type="datetimeFigureOut">
              <a:rPr lang="en-US" smtClean="0"/>
              <a:t>11/27/2016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A2778E-2587-4AB3-9839-0925F145E926}" type="slidenum">
              <a:rPr lang="en-US" smtClean="0"/>
              <a:t>‹#›</a:t>
            </a:fld>
            <a:endParaRPr lang="en-US"/>
          </a:p>
        </p:txBody>
      </p:sp>
    </p:spTree>
    <p:extLst>
      <p:ext uri="{BB962C8B-B14F-4D97-AF65-F5344CB8AC3E}">
        <p14:creationId xmlns:p14="http://schemas.microsoft.com/office/powerpoint/2010/main" val="3127802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BAAC5-8EC3-4B49-A342-B09DA46D4ABD}" type="datetimeFigureOut">
              <a:rPr lang="en-US" smtClean="0"/>
              <a:t>11/27/2016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2778E-2587-4AB3-9839-0925F145E926}" type="slidenum">
              <a:rPr lang="en-US" smtClean="0"/>
              <a:t>‹#›</a:t>
            </a:fld>
            <a:endParaRPr lang="en-US"/>
          </a:p>
        </p:txBody>
      </p:sp>
    </p:spTree>
    <p:extLst>
      <p:ext uri="{BB962C8B-B14F-4D97-AF65-F5344CB8AC3E}">
        <p14:creationId xmlns:p14="http://schemas.microsoft.com/office/powerpoint/2010/main" val="2845109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9.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audio" Target="../media/media9.m4a"/></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audio" Target="../media/media10.m4a"/><Relationship Id="rId7" Type="http://schemas.openxmlformats.org/officeDocument/2006/relationships/image" Target="../media/image10.emf"/><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1.m4a"/><Relationship Id="rId7" Type="http://schemas.openxmlformats.org/officeDocument/2006/relationships/image" Target="../media/image14.emf"/><Relationship Id="rId2" Type="http://schemas.microsoft.com/office/2007/relationships/media" Target="../media/media11.m4a"/><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4a"/><Relationship Id="rId7"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audio" Target="../media/media4.m4a"/><Relationship Id="rId5" Type="http://schemas.microsoft.com/office/2007/relationships/media" Target="../media/media4.m4a"/><Relationship Id="rId4" Type="http://schemas.microsoft.com/office/2007/relationships/media" Target="../media/media3.m4a"/></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6.m4a"/><Relationship Id="rId7"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audio" Target="../media/media7.m4a"/><Relationship Id="rId5" Type="http://schemas.microsoft.com/office/2007/relationships/media" Target="../media/media7.m4a"/><Relationship Id="rId4" Type="http://schemas.openxmlformats.org/officeDocument/2006/relationships/audio" Target="../media/media6.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Group 2</a:t>
            </a:r>
            <a:br>
              <a:rPr lang="en-US" dirty="0"/>
            </a:br>
            <a:r>
              <a:rPr lang="en-US" sz="4800" dirty="0"/>
              <a:t>SENG 6230 Project:</a:t>
            </a:r>
            <a:br>
              <a:rPr lang="en-US" sz="4800" dirty="0"/>
            </a:br>
            <a:r>
              <a:rPr lang="en-US" sz="4000" dirty="0" err="1"/>
              <a:t>Quizard</a:t>
            </a:r>
            <a:endParaRPr lang="en-US" sz="4000" dirty="0"/>
          </a:p>
        </p:txBody>
      </p:sp>
      <p:sp>
        <p:nvSpPr>
          <p:cNvPr id="5" name="Subtitle 4"/>
          <p:cNvSpPr>
            <a:spLocks noGrp="1"/>
          </p:cNvSpPr>
          <p:nvPr>
            <p:ph type="subTitle" idx="1"/>
          </p:nvPr>
        </p:nvSpPr>
        <p:spPr>
          <a:xfrm>
            <a:off x="1524000" y="3602038"/>
            <a:ext cx="9144000" cy="2083378"/>
          </a:xfrm>
        </p:spPr>
        <p:txBody>
          <a:bodyPr>
            <a:normAutofit fontScale="85000" lnSpcReduction="20000"/>
          </a:bodyPr>
          <a:lstStyle/>
          <a:p>
            <a:r>
              <a:rPr lang="en-US" dirty="0"/>
              <a:t>By:</a:t>
            </a:r>
          </a:p>
          <a:p>
            <a:r>
              <a:rPr lang="en-US" dirty="0"/>
              <a:t>Alan Master</a:t>
            </a:r>
          </a:p>
          <a:p>
            <a:r>
              <a:rPr lang="en-US" dirty="0"/>
              <a:t>David Michael Anderson</a:t>
            </a:r>
          </a:p>
          <a:p>
            <a:r>
              <a:rPr lang="en-US" dirty="0"/>
              <a:t>Bigyan Pandit</a:t>
            </a:r>
          </a:p>
          <a:p>
            <a:r>
              <a:rPr lang="en-US" dirty="0"/>
              <a:t>Jonathan Eng</a:t>
            </a:r>
          </a:p>
          <a:p>
            <a:r>
              <a:rPr lang="en-US" dirty="0"/>
              <a:t>Mohammed Sarim Akbar</a:t>
            </a:r>
          </a:p>
        </p:txBody>
      </p:sp>
    </p:spTree>
    <p:extLst>
      <p:ext uri="{BB962C8B-B14F-4D97-AF65-F5344CB8AC3E}">
        <p14:creationId xmlns:p14="http://schemas.microsoft.com/office/powerpoint/2010/main" val="150464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Achievements</a:t>
            </a:r>
          </a:p>
        </p:txBody>
      </p:sp>
      <p:sp>
        <p:nvSpPr>
          <p:cNvPr id="3" name="Content Placeholder 2"/>
          <p:cNvSpPr>
            <a:spLocks noGrp="1"/>
          </p:cNvSpPr>
          <p:nvPr>
            <p:ph idx="1"/>
          </p:nvPr>
        </p:nvSpPr>
        <p:spPr/>
        <p:txBody>
          <a:bodyPr/>
          <a:lstStyle/>
          <a:p>
            <a:r>
              <a:rPr lang="en-US" dirty="0"/>
              <a:t>Iteration one: Early delivery</a:t>
            </a:r>
          </a:p>
          <a:p>
            <a:pPr lvl="1"/>
            <a:r>
              <a:rPr lang="en-US" dirty="0"/>
              <a:t>UI Structure</a:t>
            </a:r>
          </a:p>
          <a:p>
            <a:r>
              <a:rPr lang="en-US" dirty="0"/>
              <a:t>Iteration two: functioning POC</a:t>
            </a:r>
          </a:p>
          <a:p>
            <a:pPr lvl="1"/>
            <a:r>
              <a:rPr lang="en-US" dirty="0"/>
              <a:t>Detailed database controller</a:t>
            </a:r>
          </a:p>
          <a:p>
            <a:r>
              <a:rPr lang="en-US" dirty="0"/>
              <a:t>Delivered 31k lines of code</a:t>
            </a:r>
          </a:p>
          <a:p>
            <a:r>
              <a:rPr lang="en-US" dirty="0"/>
              <a:t>Plans and documents to create a road map from iteration 2 to 4</a:t>
            </a:r>
          </a:p>
          <a:p>
            <a:r>
              <a:rPr lang="en-US" dirty="0"/>
              <a:t>Missing </a:t>
            </a:r>
          </a:p>
          <a:p>
            <a:pPr lvl="1"/>
            <a:r>
              <a:rPr lang="en-US" dirty="0"/>
              <a:t>Statistical information</a:t>
            </a:r>
          </a:p>
          <a:p>
            <a:pPr lvl="1"/>
            <a:r>
              <a:rPr lang="en-US" dirty="0"/>
              <a:t>Class editing</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26972" y="6311900"/>
            <a:ext cx="304800" cy="304800"/>
          </a:xfrm>
          <a:prstGeom prst="rect">
            <a:avLst/>
          </a:prstGeom>
        </p:spPr>
      </p:pic>
      <p:pic>
        <p:nvPicPr>
          <p:cNvPr id="5"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633808" y="6311900"/>
            <a:ext cx="304800" cy="304800"/>
          </a:xfrm>
          <a:prstGeom prst="rect">
            <a:avLst/>
          </a:prstGeom>
        </p:spPr>
      </p:pic>
    </p:spTree>
    <p:extLst>
      <p:ext uri="{BB962C8B-B14F-4D97-AF65-F5344CB8AC3E}">
        <p14:creationId xmlns:p14="http://schemas.microsoft.com/office/powerpoint/2010/main" val="370807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77" fill="hold"/>
                                        <p:tgtEl>
                                          <p:spTgt spid="4"/>
                                        </p:tgtEl>
                                      </p:cBhvr>
                                    </p:cmd>
                                  </p:childTnLst>
                                </p:cTn>
                              </p:par>
                            </p:childTnLst>
                          </p:cTn>
                        </p:par>
                        <p:par>
                          <p:cTn id="7" fill="hold">
                            <p:stCondLst>
                              <p:cond delay="25777"/>
                            </p:stCondLst>
                            <p:childTnLst>
                              <p:par>
                                <p:cTn id="8" presetID="1" presetClass="mediacall" presetSubtype="0" fill="hold" nodeType="afterEffect">
                                  <p:stCondLst>
                                    <p:cond delay="0"/>
                                  </p:stCondLst>
                                  <p:childTnLst>
                                    <p:cmd type="call" cmd="playFrom(0.0)">
                                      <p:cBhvr>
                                        <p:cTn id="9" dur="264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00" y="-222181"/>
            <a:ext cx="10515600" cy="1325563"/>
          </a:xfrm>
        </p:spPr>
        <p:txBody>
          <a:bodyPr>
            <a:normAutofit/>
          </a:bodyPr>
          <a:lstStyle/>
          <a:p>
            <a:pPr algn="ctr"/>
            <a:r>
              <a:rPr lang="en-US" u="sng" dirty="0">
                <a:latin typeface="Times New Roman" panose="02020603050405020304" pitchFamily="18" charset="0"/>
                <a:cs typeface="Times New Roman" panose="02020603050405020304" pitchFamily="18" charset="0"/>
              </a:rPr>
              <a:t>Black Box Testing</a:t>
            </a:r>
          </a:p>
        </p:txBody>
      </p:sp>
      <p:pic>
        <p:nvPicPr>
          <p:cNvPr id="6" name="Picture 5"/>
          <p:cNvPicPr>
            <a:picLocks noChangeAspect="1"/>
          </p:cNvPicPr>
          <p:nvPr/>
        </p:nvPicPr>
        <p:blipFill>
          <a:blip r:embed="rId5"/>
          <a:stretch>
            <a:fillRect/>
          </a:stretch>
        </p:blipFill>
        <p:spPr>
          <a:xfrm>
            <a:off x="9937259" y="7086293"/>
            <a:ext cx="3604838" cy="1543967"/>
          </a:xfrm>
          <a:prstGeom prst="rect">
            <a:avLst/>
          </a:prstGeom>
        </p:spPr>
      </p:pic>
      <p:sp>
        <p:nvSpPr>
          <p:cNvPr id="7" name="TextBox 6"/>
          <p:cNvSpPr txBox="1"/>
          <p:nvPr/>
        </p:nvSpPr>
        <p:spPr>
          <a:xfrm>
            <a:off x="2159000" y="4462617"/>
            <a:ext cx="1706100"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b="1" u="sng" dirty="0">
                <a:effectLst>
                  <a:outerShdw blurRad="38100" dist="38100" dir="2700000" algn="tl">
                    <a:srgbClr val="000000">
                      <a:alpha val="43137"/>
                    </a:srgbClr>
                  </a:outerShdw>
                </a:effectLst>
              </a:rPr>
              <a:t>Results</a:t>
            </a:r>
          </a:p>
        </p:txBody>
      </p:sp>
      <p:pic>
        <p:nvPicPr>
          <p:cNvPr id="8" name="Picture 7"/>
          <p:cNvPicPr>
            <a:picLocks noChangeAspect="1"/>
          </p:cNvPicPr>
          <p:nvPr/>
        </p:nvPicPr>
        <p:blipFill>
          <a:blip r:embed="rId6"/>
          <a:stretch>
            <a:fillRect/>
          </a:stretch>
        </p:blipFill>
        <p:spPr>
          <a:xfrm>
            <a:off x="2001855" y="1039332"/>
            <a:ext cx="5378303" cy="1596129"/>
          </a:xfrm>
          <a:prstGeom prst="rect">
            <a:avLst/>
          </a:prstGeom>
        </p:spPr>
      </p:pic>
      <p:pic>
        <p:nvPicPr>
          <p:cNvPr id="10" name="Picture 9"/>
          <p:cNvPicPr>
            <a:picLocks noChangeAspect="1"/>
          </p:cNvPicPr>
          <p:nvPr/>
        </p:nvPicPr>
        <p:blipFill>
          <a:blip r:embed="rId7"/>
          <a:stretch>
            <a:fillRect/>
          </a:stretch>
        </p:blipFill>
        <p:spPr>
          <a:xfrm>
            <a:off x="2159000" y="2782170"/>
            <a:ext cx="7778259" cy="1326735"/>
          </a:xfrm>
          <a:prstGeom prst="rect">
            <a:avLst/>
          </a:prstGeom>
        </p:spPr>
      </p:pic>
      <p:sp>
        <p:nvSpPr>
          <p:cNvPr id="11" name="TextBox 10"/>
          <p:cNvSpPr txBox="1"/>
          <p:nvPr/>
        </p:nvSpPr>
        <p:spPr>
          <a:xfrm>
            <a:off x="0" y="892623"/>
            <a:ext cx="2123742"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b="1" u="sng" dirty="0">
                <a:effectLst>
                  <a:outerShdw blurRad="38100" dist="38100" dir="2700000" algn="tl">
                    <a:srgbClr val="000000">
                      <a:alpha val="43137"/>
                    </a:srgbClr>
                  </a:outerShdw>
                </a:effectLst>
              </a:rPr>
              <a:t>Functions</a:t>
            </a:r>
          </a:p>
        </p:txBody>
      </p:sp>
      <p:sp>
        <p:nvSpPr>
          <p:cNvPr id="12" name="TextBox 11"/>
          <p:cNvSpPr txBox="1"/>
          <p:nvPr/>
        </p:nvSpPr>
        <p:spPr>
          <a:xfrm>
            <a:off x="606758" y="2677356"/>
            <a:ext cx="1706100" cy="954107"/>
          </a:xfrm>
          <a:prstGeom prst="rect">
            <a:avLst/>
          </a:prstGeom>
          <a:noFill/>
        </p:spPr>
        <p:txBody>
          <a:bodyPr wrap="square" rtlCol="0">
            <a:spAutoFit/>
          </a:bodyPr>
          <a:lstStyle/>
          <a:p>
            <a:pPr marL="342900" indent="-342900">
              <a:buFont typeface="Wingdings" panose="05000000000000000000" pitchFamily="2" charset="2"/>
              <a:buChar char="Ø"/>
            </a:pPr>
            <a:r>
              <a:rPr lang="en-US" sz="2800" b="1" u="sng" dirty="0">
                <a:effectLst>
                  <a:outerShdw blurRad="38100" dist="38100" dir="2700000" algn="tl">
                    <a:srgbClr val="000000">
                      <a:alpha val="43137"/>
                    </a:srgbClr>
                  </a:outerShdw>
                </a:effectLst>
              </a:rPr>
              <a:t> Test  Cases</a:t>
            </a:r>
          </a:p>
        </p:txBody>
      </p:sp>
      <p:sp>
        <p:nvSpPr>
          <p:cNvPr id="13" name="TextBox 12"/>
          <p:cNvSpPr txBox="1"/>
          <p:nvPr/>
        </p:nvSpPr>
        <p:spPr>
          <a:xfrm>
            <a:off x="7380158" y="5244927"/>
            <a:ext cx="4483099" cy="1477328"/>
          </a:xfrm>
          <a:prstGeom prst="rect">
            <a:avLst/>
          </a:prstGeom>
          <a:noFill/>
        </p:spPr>
        <p:txBody>
          <a:bodyPr wrap="square" rtlCol="0">
            <a:spAutoFit/>
          </a:bodyPr>
          <a:lstStyle/>
          <a:p>
            <a:r>
              <a:rPr lang="en-US" dirty="0"/>
              <a:t>Testing reveled our primary weakness was with the upload/download component of the application. Additionally testing discovered lack of functionality in the statistical module of the program as well. </a:t>
            </a:r>
          </a:p>
        </p:txBody>
      </p:sp>
      <p:pic>
        <p:nvPicPr>
          <p:cNvPr id="14" name="Picture 13"/>
          <p:cNvPicPr>
            <a:picLocks noChangeAspect="1"/>
          </p:cNvPicPr>
          <p:nvPr/>
        </p:nvPicPr>
        <p:blipFill>
          <a:blip r:embed="rId8"/>
          <a:stretch>
            <a:fillRect/>
          </a:stretch>
        </p:blipFill>
        <p:spPr>
          <a:xfrm>
            <a:off x="3309284" y="4974893"/>
            <a:ext cx="3795432" cy="1625600"/>
          </a:xfrm>
          <a:prstGeom prst="rect">
            <a:avLst/>
          </a:prstGeom>
        </p:spPr>
      </p:pic>
      <p:sp>
        <p:nvSpPr>
          <p:cNvPr id="9" name="TextBox 8"/>
          <p:cNvSpPr txBox="1"/>
          <p:nvPr/>
        </p:nvSpPr>
        <p:spPr>
          <a:xfrm>
            <a:off x="5005966" y="13753"/>
            <a:ext cx="1838067" cy="769441"/>
          </a:xfrm>
          <a:prstGeom prst="rect">
            <a:avLst/>
          </a:prstGeom>
          <a:noFill/>
        </p:spPr>
        <p:txBody>
          <a:bodyPr wrap="none" rtlCol="0">
            <a:spAutoFit/>
          </a:bodyPr>
          <a:lstStyle/>
          <a:p>
            <a:pPr algn="ctr"/>
            <a:r>
              <a:rPr lang="en-US" sz="4400" u="sng" dirty="0">
                <a:solidFill>
                  <a:prstClr val="black"/>
                </a:solidFill>
                <a:latin typeface="Times New Roman" panose="02020603050405020304" pitchFamily="18" charset="0"/>
                <a:ea typeface="+mj-ea"/>
                <a:cs typeface="Times New Roman" panose="02020603050405020304" pitchFamily="18" charset="0"/>
              </a:rPr>
              <a:t>Testing</a:t>
            </a:r>
            <a:endParaRPr lang="en-US" dirty="0"/>
          </a:p>
        </p:txBody>
      </p:sp>
      <p:pic>
        <p:nvPicPr>
          <p:cNvPr id="16" name="Audio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70846105"/>
      </p:ext>
    </p:extLst>
  </p:cSld>
  <p:clrMapOvr>
    <a:masterClrMapping/>
  </p:clrMapOvr>
  <mc:AlternateContent xmlns:mc="http://schemas.openxmlformats.org/markup-compatibility/2006" xmlns:p14="http://schemas.microsoft.com/office/powerpoint/2010/main">
    <mc:Choice Requires="p14">
      <p:transition spd="slow" p14:dur="2000" advTm="176808"/>
    </mc:Choice>
    <mc:Fallback xmlns="">
      <p:transition spd="slow" advTm="176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par>
                          <p:cTn id="11" fill="hold">
                            <p:stCondLst>
                              <p:cond delay="0"/>
                            </p:stCondLst>
                            <p:childTnLst>
                              <p:par>
                                <p:cTn id="12" presetID="14" presetClass="entr" presetSubtype="1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6" fill="hold" display="0">
                  <p:stCondLst>
                    <p:cond delay="indefinite"/>
                  </p:stCondLst>
                  <p:endCondLst>
                    <p:cond evt="onStopAudio" delay="0">
                      <p:tgtEl>
                        <p:sldTgt/>
                      </p:tgtEl>
                    </p:cond>
                  </p:endCondLst>
                </p:cTn>
                <p:tgtEl>
                  <p:spTgt spid="16"/>
                </p:tgtEl>
              </p:cMediaNode>
            </p:audio>
          </p:childTnLst>
        </p:cTn>
      </p:par>
    </p:tnLst>
    <p:bldLst>
      <p:bldP spid="2" grpId="0"/>
      <p:bldP spid="7" grpId="0"/>
      <p:bldP spid="11" grpId="0"/>
      <p:bldP spid="12" grpId="0"/>
      <p:bldP spid="1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4126209"/>
            <a:ext cx="1706100" cy="954107"/>
          </a:xfrm>
          <a:prstGeom prst="rect">
            <a:avLst/>
          </a:prstGeom>
          <a:noFill/>
        </p:spPr>
        <p:txBody>
          <a:bodyPr wrap="square" rtlCol="0">
            <a:spAutoFit/>
          </a:bodyPr>
          <a:lstStyle/>
          <a:p>
            <a:pPr marL="342900" indent="-342900">
              <a:buFont typeface="Wingdings" panose="05000000000000000000" pitchFamily="2" charset="2"/>
              <a:buChar char="Ø"/>
            </a:pPr>
            <a:r>
              <a:rPr lang="en-US" sz="2800" b="1" u="sng" dirty="0">
                <a:effectLst>
                  <a:outerShdw blurRad="38100" dist="38100" dir="2700000" algn="tl">
                    <a:srgbClr val="000000">
                      <a:alpha val="43137"/>
                    </a:srgbClr>
                  </a:outerShdw>
                </a:effectLst>
              </a:rPr>
              <a:t>End Results</a:t>
            </a:r>
          </a:p>
        </p:txBody>
      </p:sp>
      <p:sp>
        <p:nvSpPr>
          <p:cNvPr id="7" name="Title 1"/>
          <p:cNvSpPr>
            <a:spLocks noGrp="1"/>
          </p:cNvSpPr>
          <p:nvPr>
            <p:ph type="title"/>
          </p:nvPr>
        </p:nvSpPr>
        <p:spPr>
          <a:xfrm>
            <a:off x="622300" y="0"/>
            <a:ext cx="10515600" cy="1325563"/>
          </a:xfrm>
        </p:spPr>
        <p:txBody>
          <a:bodyPr>
            <a:normAutofit/>
          </a:bodyPr>
          <a:lstStyle/>
          <a:p>
            <a:pPr algn="ctr"/>
            <a:r>
              <a:rPr lang="en-US" u="sng" dirty="0">
                <a:latin typeface="Times New Roman" panose="02020603050405020304" pitchFamily="18" charset="0"/>
                <a:cs typeface="Times New Roman" panose="02020603050405020304" pitchFamily="18" charset="0"/>
              </a:rPr>
              <a:t>White Box Testing</a:t>
            </a:r>
          </a:p>
        </p:txBody>
      </p:sp>
      <p:pic>
        <p:nvPicPr>
          <p:cNvPr id="2052" name="Picture 4" descr="https://upload.wikimedia.org/wikipedia/commons/b/b8/Nunit_logo_25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90688"/>
            <a:ext cx="2381250" cy="9906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6961054" y="1805324"/>
            <a:ext cx="4009259" cy="1937058"/>
          </a:xfrm>
          <a:prstGeom prst="rect">
            <a:avLst/>
          </a:prstGeom>
        </p:spPr>
      </p:pic>
      <p:pic>
        <p:nvPicPr>
          <p:cNvPr id="14" name="Picture 13"/>
          <p:cNvPicPr>
            <a:picLocks noChangeAspect="1"/>
          </p:cNvPicPr>
          <p:nvPr/>
        </p:nvPicPr>
        <p:blipFill>
          <a:blip r:embed="rId7"/>
          <a:stretch>
            <a:fillRect/>
          </a:stretch>
        </p:blipFill>
        <p:spPr>
          <a:xfrm>
            <a:off x="2544300" y="4209402"/>
            <a:ext cx="2188632" cy="2026298"/>
          </a:xfrm>
          <a:prstGeom prst="rect">
            <a:avLst/>
          </a:prstGeom>
        </p:spPr>
      </p:pic>
      <p:sp>
        <p:nvSpPr>
          <p:cNvPr id="17" name="TextBox 16"/>
          <p:cNvSpPr txBox="1"/>
          <p:nvPr/>
        </p:nvSpPr>
        <p:spPr>
          <a:xfrm>
            <a:off x="4862895" y="1772590"/>
            <a:ext cx="1854200" cy="954107"/>
          </a:xfrm>
          <a:prstGeom prst="rect">
            <a:avLst/>
          </a:prstGeom>
          <a:noFill/>
        </p:spPr>
        <p:txBody>
          <a:bodyPr wrap="square" rtlCol="0">
            <a:spAutoFit/>
          </a:bodyPr>
          <a:lstStyle/>
          <a:p>
            <a:pPr marL="342900" indent="-342900">
              <a:buFont typeface="Wingdings" panose="05000000000000000000" pitchFamily="2" charset="2"/>
              <a:buChar char="Ø"/>
            </a:pPr>
            <a:r>
              <a:rPr lang="en-US" sz="2800" b="1" u="sng" dirty="0">
                <a:effectLst>
                  <a:outerShdw blurRad="38100" dist="38100" dir="2700000" algn="tl">
                    <a:srgbClr val="000000">
                      <a:alpha val="43137"/>
                    </a:srgbClr>
                  </a:outerShdw>
                </a:effectLst>
              </a:rPr>
              <a:t>Example Output</a:t>
            </a:r>
          </a:p>
        </p:txBody>
      </p:sp>
      <p:sp>
        <p:nvSpPr>
          <p:cNvPr id="18" name="TextBox 17"/>
          <p:cNvSpPr txBox="1"/>
          <p:nvPr/>
        </p:nvSpPr>
        <p:spPr>
          <a:xfrm>
            <a:off x="5242950" y="4268444"/>
            <a:ext cx="1818250"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b="1" u="sng" dirty="0">
                <a:effectLst>
                  <a:outerShdw blurRad="38100" dist="38100" dir="2700000" algn="tl">
                    <a:srgbClr val="000000">
                      <a:alpha val="43137"/>
                    </a:srgbClr>
                  </a:outerShdw>
                </a:effectLst>
              </a:rPr>
              <a:t>Findings</a:t>
            </a:r>
          </a:p>
        </p:txBody>
      </p:sp>
      <p:sp>
        <p:nvSpPr>
          <p:cNvPr id="15" name="TextBox 14"/>
          <p:cNvSpPr txBox="1"/>
          <p:nvPr/>
        </p:nvSpPr>
        <p:spPr>
          <a:xfrm>
            <a:off x="7150101" y="4268444"/>
            <a:ext cx="4813300" cy="2031325"/>
          </a:xfrm>
          <a:prstGeom prst="rect">
            <a:avLst/>
          </a:prstGeom>
          <a:noFill/>
        </p:spPr>
        <p:txBody>
          <a:bodyPr wrap="square" rtlCol="0">
            <a:spAutoFit/>
          </a:bodyPr>
          <a:lstStyle/>
          <a:p>
            <a:r>
              <a:rPr lang="en-US" dirty="0"/>
              <a:t>White box testing’s failure came from file system checks and maintaining database connectivity. Additionally, it showed a strong backend interface to our database with high reliability for retrieving and linking data. The data was reliably translated into objects, which is the main front end construction of this application. </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30777102"/>
      </p:ext>
    </p:extLst>
  </p:cSld>
  <p:clrMapOvr>
    <a:masterClrMapping/>
  </p:clrMapOvr>
  <mc:AlternateContent xmlns:mc="http://schemas.openxmlformats.org/markup-compatibility/2006" xmlns:p14="http://schemas.microsoft.com/office/powerpoint/2010/main">
    <mc:Choice Requires="p14">
      <p:transition spd="slow" p14:dur="2000" advTm="100735"/>
    </mc:Choice>
    <mc:Fallback xmlns="">
      <p:transition spd="slow" advTm="100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circle(in)">
                                      <p:cBhvr>
                                        <p:cTn id="11" dur="2000"/>
                                        <p:tgtEl>
                                          <p:spTgt spid="205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1000" fill="hold"/>
                                        <p:tgtEl>
                                          <p:spTgt spid="14"/>
                                        </p:tgtEl>
                                        <p:attrNameLst>
                                          <p:attrName>ppt_w</p:attrName>
                                        </p:attrNameLst>
                                      </p:cBhvr>
                                      <p:tavLst>
                                        <p:tav tm="0">
                                          <p:val>
                                            <p:fltVal val="0"/>
                                          </p:val>
                                        </p:tav>
                                        <p:tav tm="100000">
                                          <p:val>
                                            <p:strVal val="#ppt_w"/>
                                          </p:val>
                                        </p:tav>
                                      </p:tavLst>
                                    </p:anim>
                                    <p:anim calcmode="lin" valueType="num">
                                      <p:cBhvr>
                                        <p:cTn id="29" dur="1000" fill="hold"/>
                                        <p:tgtEl>
                                          <p:spTgt spid="14"/>
                                        </p:tgtEl>
                                        <p:attrNameLst>
                                          <p:attrName>ppt_h</p:attrName>
                                        </p:attrNameLst>
                                      </p:cBhvr>
                                      <p:tavLst>
                                        <p:tav tm="0">
                                          <p:val>
                                            <p:fltVal val="0"/>
                                          </p:val>
                                        </p:tav>
                                        <p:tav tm="100000">
                                          <p:val>
                                            <p:strVal val="#ppt_h"/>
                                          </p:val>
                                        </p:tav>
                                      </p:tavLst>
                                    </p:anim>
                                    <p:anim calcmode="lin" valueType="num">
                                      <p:cBhvr>
                                        <p:cTn id="30" dur="1000" fill="hold"/>
                                        <p:tgtEl>
                                          <p:spTgt spid="14"/>
                                        </p:tgtEl>
                                        <p:attrNameLst>
                                          <p:attrName>style.rotation</p:attrName>
                                        </p:attrNameLst>
                                      </p:cBhvr>
                                      <p:tavLst>
                                        <p:tav tm="0">
                                          <p:val>
                                            <p:fltVal val="90"/>
                                          </p:val>
                                        </p:tav>
                                        <p:tav tm="100000">
                                          <p:val>
                                            <p:fltVal val="0"/>
                                          </p:val>
                                        </p:tav>
                                      </p:tavLst>
                                    </p:anim>
                                    <p:animEffect transition="in" filter="fade">
                                      <p:cBhvr>
                                        <p:cTn id="31" dur="1000"/>
                                        <p:tgtEl>
                                          <p:spTgt spid="14"/>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1000" fill="hold"/>
                                        <p:tgtEl>
                                          <p:spTgt spid="5"/>
                                        </p:tgtEl>
                                        <p:attrNameLst>
                                          <p:attrName>ppt_w</p:attrName>
                                        </p:attrNameLst>
                                      </p:cBhvr>
                                      <p:tavLst>
                                        <p:tav tm="0">
                                          <p:val>
                                            <p:fltVal val="0"/>
                                          </p:val>
                                        </p:tav>
                                        <p:tav tm="100000">
                                          <p:val>
                                            <p:strVal val="#ppt_w"/>
                                          </p:val>
                                        </p:tav>
                                      </p:tavLst>
                                    </p:anim>
                                    <p:anim calcmode="lin" valueType="num">
                                      <p:cBhvr>
                                        <p:cTn id="35" dur="1000" fill="hold"/>
                                        <p:tgtEl>
                                          <p:spTgt spid="5"/>
                                        </p:tgtEl>
                                        <p:attrNameLst>
                                          <p:attrName>ppt_h</p:attrName>
                                        </p:attrNameLst>
                                      </p:cBhvr>
                                      <p:tavLst>
                                        <p:tav tm="0">
                                          <p:val>
                                            <p:fltVal val="0"/>
                                          </p:val>
                                        </p:tav>
                                        <p:tav tm="100000">
                                          <p:val>
                                            <p:strVal val="#ppt_h"/>
                                          </p:val>
                                        </p:tav>
                                      </p:tavLst>
                                    </p:anim>
                                    <p:anim calcmode="lin" valueType="num">
                                      <p:cBhvr>
                                        <p:cTn id="36" dur="1000" fill="hold"/>
                                        <p:tgtEl>
                                          <p:spTgt spid="5"/>
                                        </p:tgtEl>
                                        <p:attrNameLst>
                                          <p:attrName>style.rotation</p:attrName>
                                        </p:attrNameLst>
                                      </p:cBhvr>
                                      <p:tavLst>
                                        <p:tav tm="0">
                                          <p:val>
                                            <p:fltVal val="90"/>
                                          </p:val>
                                        </p:tav>
                                        <p:tav tm="100000">
                                          <p:val>
                                            <p:fltVal val="0"/>
                                          </p:val>
                                        </p:tav>
                                      </p:tavLst>
                                    </p:anim>
                                    <p:animEffect transition="in" filter="fade">
                                      <p:cBhvr>
                                        <p:cTn id="37" dur="1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8"/>
                </p:tgtEl>
              </p:cMediaNode>
            </p:audio>
          </p:childTnLst>
        </p:cTn>
      </p:par>
    </p:tnLst>
    <p:bldLst>
      <p:bldP spid="5" grpId="0"/>
      <p:bldP spid="17" grpId="0"/>
      <p:bldP spid="18"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PMP (Project Management Plan)</a:t>
            </a:r>
          </a:p>
        </p:txBody>
      </p:sp>
      <p:sp>
        <p:nvSpPr>
          <p:cNvPr id="3" name="Content Placeholder 2"/>
          <p:cNvSpPr>
            <a:spLocks noGrp="1"/>
          </p:cNvSpPr>
          <p:nvPr>
            <p:ph idx="1"/>
          </p:nvPr>
        </p:nvSpPr>
        <p:spPr/>
        <p:txBody>
          <a:bodyPr/>
          <a:lstStyle/>
          <a:p>
            <a:r>
              <a:rPr lang="en-US" dirty="0"/>
              <a:t>Purpose of Project </a:t>
            </a:r>
          </a:p>
          <a:p>
            <a:pPr lvl="1"/>
            <a:r>
              <a:rPr lang="en-US" dirty="0"/>
              <a:t>“Create a working learning management system capable of distributing quizzes to students, collecting student responses to quizzes, generate statistical data on those quizzes and track attendance”</a:t>
            </a:r>
          </a:p>
          <a:p>
            <a:r>
              <a:rPr lang="en-US" dirty="0"/>
              <a:t>Contents presented in PMP: </a:t>
            </a:r>
          </a:p>
          <a:p>
            <a:pPr lvl="1"/>
            <a:r>
              <a:rPr lang="en-US" dirty="0"/>
              <a:t>Work Activities</a:t>
            </a:r>
          </a:p>
          <a:p>
            <a:pPr lvl="1"/>
            <a:r>
              <a:rPr lang="en-US" dirty="0"/>
              <a:t>Schedule Allocation (Effort Breakdown, Critical Path Diagram, and Gantt Chart)</a:t>
            </a:r>
          </a:p>
          <a:p>
            <a:pPr lvl="1"/>
            <a:r>
              <a:rPr lang="en-US" dirty="0"/>
              <a:t>Iteration Goals</a:t>
            </a:r>
          </a:p>
          <a:p>
            <a:pPr lvl="1"/>
            <a:r>
              <a:rPr lang="en-US" dirty="0"/>
              <a:t>Breakdown of Work Activities</a:t>
            </a:r>
          </a:p>
          <a:p>
            <a:pPr lvl="1"/>
            <a:endParaRPr lang="en-US" dirty="0"/>
          </a:p>
        </p:txBody>
      </p:sp>
    </p:spTree>
    <p:extLst>
      <p:ext uri="{BB962C8B-B14F-4D97-AF65-F5344CB8AC3E}">
        <p14:creationId xmlns:p14="http://schemas.microsoft.com/office/powerpoint/2010/main" val="36812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 of PMP</a:t>
            </a:r>
          </a:p>
        </p:txBody>
      </p:sp>
      <p:sp>
        <p:nvSpPr>
          <p:cNvPr id="3" name="Content Placeholder 2"/>
          <p:cNvSpPr>
            <a:spLocks noGrp="1"/>
          </p:cNvSpPr>
          <p:nvPr>
            <p:ph idx="1"/>
          </p:nvPr>
        </p:nvSpPr>
        <p:spPr>
          <a:xfrm>
            <a:off x="838200" y="1825625"/>
            <a:ext cx="3449715" cy="535835"/>
          </a:xfrm>
        </p:spPr>
        <p:txBody>
          <a:bodyPr/>
          <a:lstStyle/>
          <a:p>
            <a:r>
              <a:rPr lang="en-US" dirty="0"/>
              <a:t>Work Activities</a:t>
            </a:r>
          </a:p>
        </p:txBody>
      </p:sp>
      <p:pic>
        <p:nvPicPr>
          <p:cNvPr id="4" name="Picture 3"/>
          <p:cNvPicPr>
            <a:picLocks noChangeAspect="1"/>
          </p:cNvPicPr>
          <p:nvPr/>
        </p:nvPicPr>
        <p:blipFill>
          <a:blip r:embed="rId2"/>
          <a:stretch>
            <a:fillRect/>
          </a:stretch>
        </p:blipFill>
        <p:spPr>
          <a:xfrm>
            <a:off x="1269301" y="2496397"/>
            <a:ext cx="9950387" cy="3959652"/>
          </a:xfrm>
          <a:prstGeom prst="rect">
            <a:avLst/>
          </a:prstGeom>
        </p:spPr>
      </p:pic>
    </p:spTree>
    <p:extLst>
      <p:ext uri="{BB962C8B-B14F-4D97-AF65-F5344CB8AC3E}">
        <p14:creationId xmlns:p14="http://schemas.microsoft.com/office/powerpoint/2010/main" val="334537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 of PMP</a:t>
            </a:r>
          </a:p>
        </p:txBody>
      </p:sp>
      <p:sp>
        <p:nvSpPr>
          <p:cNvPr id="3" name="Content Placeholder 2"/>
          <p:cNvSpPr>
            <a:spLocks noGrp="1"/>
          </p:cNvSpPr>
          <p:nvPr>
            <p:ph idx="1"/>
          </p:nvPr>
        </p:nvSpPr>
        <p:spPr>
          <a:xfrm>
            <a:off x="838200" y="1825625"/>
            <a:ext cx="3449715" cy="535835"/>
          </a:xfrm>
        </p:spPr>
        <p:txBody>
          <a:bodyPr/>
          <a:lstStyle/>
          <a:p>
            <a:r>
              <a:rPr lang="en-US" dirty="0"/>
              <a:t>Schedule Allocation</a:t>
            </a:r>
          </a:p>
        </p:txBody>
      </p:sp>
      <p:pic>
        <p:nvPicPr>
          <p:cNvPr id="5" name="Picture 4"/>
          <p:cNvPicPr>
            <a:picLocks noChangeAspect="1"/>
          </p:cNvPicPr>
          <p:nvPr/>
        </p:nvPicPr>
        <p:blipFill>
          <a:blip r:embed="rId2"/>
          <a:stretch>
            <a:fillRect/>
          </a:stretch>
        </p:blipFill>
        <p:spPr>
          <a:xfrm>
            <a:off x="8990022" y="162901"/>
            <a:ext cx="2729283" cy="6204911"/>
          </a:xfrm>
          <a:prstGeom prst="rect">
            <a:avLst/>
          </a:prstGeom>
        </p:spPr>
      </p:pic>
      <p:pic>
        <p:nvPicPr>
          <p:cNvPr id="6" name="Picture 5"/>
          <p:cNvPicPr>
            <a:picLocks noChangeAspect="1"/>
          </p:cNvPicPr>
          <p:nvPr/>
        </p:nvPicPr>
        <p:blipFill>
          <a:blip r:embed="rId3"/>
          <a:stretch>
            <a:fillRect/>
          </a:stretch>
        </p:blipFill>
        <p:spPr>
          <a:xfrm>
            <a:off x="1220042" y="2299914"/>
            <a:ext cx="6591300" cy="1552575"/>
          </a:xfrm>
          <a:prstGeom prst="rect">
            <a:avLst/>
          </a:prstGeom>
        </p:spPr>
      </p:pic>
      <p:pic>
        <p:nvPicPr>
          <p:cNvPr id="7" name="Picture 6"/>
          <p:cNvPicPr>
            <a:picLocks noChangeAspect="1"/>
          </p:cNvPicPr>
          <p:nvPr/>
        </p:nvPicPr>
        <p:blipFill>
          <a:blip r:embed="rId4"/>
          <a:stretch>
            <a:fillRect/>
          </a:stretch>
        </p:blipFill>
        <p:spPr>
          <a:xfrm>
            <a:off x="761037" y="3914035"/>
            <a:ext cx="7908180" cy="2430711"/>
          </a:xfrm>
          <a:prstGeom prst="rect">
            <a:avLst/>
          </a:prstGeom>
        </p:spPr>
      </p:pic>
    </p:spTree>
    <p:extLst>
      <p:ext uri="{BB962C8B-B14F-4D97-AF65-F5344CB8AC3E}">
        <p14:creationId xmlns:p14="http://schemas.microsoft.com/office/powerpoint/2010/main" val="32911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 of PMP</a:t>
            </a:r>
          </a:p>
        </p:txBody>
      </p:sp>
      <p:sp>
        <p:nvSpPr>
          <p:cNvPr id="3" name="Content Placeholder 2"/>
          <p:cNvSpPr>
            <a:spLocks noGrp="1"/>
          </p:cNvSpPr>
          <p:nvPr>
            <p:ph idx="1"/>
          </p:nvPr>
        </p:nvSpPr>
        <p:spPr>
          <a:xfrm>
            <a:off x="838200" y="1781236"/>
            <a:ext cx="3449715" cy="535835"/>
          </a:xfrm>
        </p:spPr>
        <p:txBody>
          <a:bodyPr/>
          <a:lstStyle/>
          <a:p>
            <a:r>
              <a:rPr lang="en-US" dirty="0"/>
              <a:t>Iteration Goals</a:t>
            </a:r>
          </a:p>
        </p:txBody>
      </p:sp>
      <p:pic>
        <p:nvPicPr>
          <p:cNvPr id="5" name="Picture 4"/>
          <p:cNvPicPr>
            <a:picLocks noChangeAspect="1"/>
          </p:cNvPicPr>
          <p:nvPr/>
        </p:nvPicPr>
        <p:blipFill>
          <a:blip r:embed="rId2"/>
          <a:stretch>
            <a:fillRect/>
          </a:stretch>
        </p:blipFill>
        <p:spPr>
          <a:xfrm>
            <a:off x="5095274" y="586721"/>
            <a:ext cx="6703150" cy="5749022"/>
          </a:xfrm>
          <a:prstGeom prst="rect">
            <a:avLst/>
          </a:prstGeom>
        </p:spPr>
      </p:pic>
    </p:spTree>
    <p:extLst>
      <p:ext uri="{BB962C8B-B14F-4D97-AF65-F5344CB8AC3E}">
        <p14:creationId xmlns:p14="http://schemas.microsoft.com/office/powerpoint/2010/main" val="379287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 of PMP</a:t>
            </a:r>
          </a:p>
        </p:txBody>
      </p:sp>
      <p:sp>
        <p:nvSpPr>
          <p:cNvPr id="3" name="Content Placeholder 2"/>
          <p:cNvSpPr>
            <a:spLocks noGrp="1"/>
          </p:cNvSpPr>
          <p:nvPr>
            <p:ph idx="1"/>
          </p:nvPr>
        </p:nvSpPr>
        <p:spPr>
          <a:xfrm>
            <a:off x="838200" y="1781236"/>
            <a:ext cx="4532790" cy="535835"/>
          </a:xfrm>
        </p:spPr>
        <p:txBody>
          <a:bodyPr>
            <a:normAutofit fontScale="92500"/>
          </a:bodyPr>
          <a:lstStyle/>
          <a:p>
            <a:r>
              <a:rPr lang="en-US" dirty="0"/>
              <a:t>Breakdown of Work Activities</a:t>
            </a:r>
          </a:p>
        </p:txBody>
      </p:sp>
      <p:pic>
        <p:nvPicPr>
          <p:cNvPr id="4" name="Picture 3"/>
          <p:cNvPicPr>
            <a:picLocks noChangeAspect="1"/>
          </p:cNvPicPr>
          <p:nvPr/>
        </p:nvPicPr>
        <p:blipFill>
          <a:blip r:embed="rId2"/>
          <a:stretch>
            <a:fillRect/>
          </a:stretch>
        </p:blipFill>
        <p:spPr>
          <a:xfrm>
            <a:off x="5219884" y="1932156"/>
            <a:ext cx="6862626" cy="4619564"/>
          </a:xfrm>
          <a:prstGeom prst="rect">
            <a:avLst/>
          </a:prstGeom>
        </p:spPr>
      </p:pic>
    </p:spTree>
    <p:extLst>
      <p:ext uri="{BB962C8B-B14F-4D97-AF65-F5344CB8AC3E}">
        <p14:creationId xmlns:p14="http://schemas.microsoft.com/office/powerpoint/2010/main" val="3731406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SRS (Software Requirements Specifications)</a:t>
            </a:r>
          </a:p>
        </p:txBody>
      </p:sp>
      <p:sp>
        <p:nvSpPr>
          <p:cNvPr id="3" name="Content Placeholder 2"/>
          <p:cNvSpPr>
            <a:spLocks noGrp="1"/>
          </p:cNvSpPr>
          <p:nvPr>
            <p:ph idx="1"/>
          </p:nvPr>
        </p:nvSpPr>
        <p:spPr/>
        <p:txBody>
          <a:bodyPr>
            <a:normAutofit lnSpcReduction="10000"/>
          </a:bodyPr>
          <a:lstStyle/>
          <a:p>
            <a:r>
              <a:rPr lang="en-US" dirty="0"/>
              <a:t>Purpose: “To describe the software system that will be developed for the application.”</a:t>
            </a:r>
          </a:p>
          <a:p>
            <a:r>
              <a:rPr lang="en-US" dirty="0"/>
              <a:t>Software Requirements, Constraints and Limitations</a:t>
            </a:r>
          </a:p>
          <a:p>
            <a:pPr lvl="1"/>
            <a:r>
              <a:rPr lang="en-US" dirty="0"/>
              <a:t>User Interface</a:t>
            </a:r>
          </a:p>
          <a:p>
            <a:pPr lvl="1"/>
            <a:r>
              <a:rPr lang="en-US" dirty="0"/>
              <a:t>Software Interface</a:t>
            </a:r>
          </a:p>
          <a:p>
            <a:pPr lvl="1"/>
            <a:r>
              <a:rPr lang="en-US" dirty="0"/>
              <a:t>Communication Interface</a:t>
            </a:r>
          </a:p>
          <a:p>
            <a:pPr lvl="1"/>
            <a:r>
              <a:rPr lang="en-US" dirty="0"/>
              <a:t>Operations in the Application</a:t>
            </a:r>
          </a:p>
          <a:p>
            <a:pPr lvl="1"/>
            <a:r>
              <a:rPr lang="en-US" dirty="0"/>
              <a:t>Product Functions</a:t>
            </a:r>
          </a:p>
          <a:p>
            <a:pPr lvl="1"/>
            <a:r>
              <a:rPr lang="en-US" dirty="0"/>
              <a:t>User Characteristics</a:t>
            </a:r>
          </a:p>
          <a:p>
            <a:pPr lvl="1"/>
            <a:r>
              <a:rPr lang="en-US" dirty="0"/>
              <a:t>Constraints</a:t>
            </a:r>
          </a:p>
          <a:p>
            <a:pPr lvl="1"/>
            <a:r>
              <a:rPr lang="en-US" dirty="0"/>
              <a:t>Software System Attributes</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1822473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Tools</a:t>
            </a:r>
          </a:p>
        </p:txBody>
      </p:sp>
      <p:sp>
        <p:nvSpPr>
          <p:cNvPr id="3" name="Content Placeholder 2"/>
          <p:cNvSpPr>
            <a:spLocks noGrp="1"/>
          </p:cNvSpPr>
          <p:nvPr>
            <p:ph idx="1"/>
          </p:nvPr>
        </p:nvSpPr>
        <p:spPr>
          <a:xfrm>
            <a:off x="838200" y="1825625"/>
            <a:ext cx="10515600" cy="4351338"/>
          </a:xfrm>
        </p:spPr>
        <p:txBody>
          <a:bodyPr/>
          <a:lstStyle/>
          <a:p>
            <a:r>
              <a:rPr lang="en-US" dirty="0"/>
              <a:t>Repository: </a:t>
            </a:r>
            <a:r>
              <a:rPr lang="en-US" dirty="0" err="1"/>
              <a:t>Git</a:t>
            </a:r>
            <a:r>
              <a:rPr lang="en-US" dirty="0"/>
              <a:t> Hub </a:t>
            </a:r>
            <a:endParaRPr lang="en-US" dirty="0"/>
          </a:p>
          <a:p>
            <a:r>
              <a:rPr lang="en-US" dirty="0"/>
              <a:t>IDE: Visual Studio</a:t>
            </a:r>
            <a:endParaRPr lang="en-US" dirty="0"/>
          </a:p>
          <a:p>
            <a:r>
              <a:rPr lang="en-US" dirty="0"/>
              <a:t>Language: C#6</a:t>
            </a:r>
            <a:endParaRPr lang="en-US" dirty="0"/>
          </a:p>
          <a:p>
            <a:r>
              <a:rPr lang="en-US" dirty="0"/>
              <a:t>Target platform: Windows 7+</a:t>
            </a:r>
          </a:p>
          <a:p>
            <a:r>
              <a:rPr lang="en-US" dirty="0"/>
              <a:t>GUI: windows Forms</a:t>
            </a:r>
            <a:endParaRPr lang="en-US" dirty="0"/>
          </a:p>
          <a:p>
            <a:r>
              <a:rPr lang="en-US" dirty="0"/>
              <a:t>Database: </a:t>
            </a:r>
            <a:r>
              <a:rPr lang="en-US" dirty="0" err="1"/>
              <a:t>SqLite</a:t>
            </a:r>
            <a:endParaRPr lang="en-US" dirty="0"/>
          </a:p>
          <a:p>
            <a:r>
              <a:rPr lang="en-US" dirty="0"/>
              <a:t>Server: IIS hosted ASP web service</a:t>
            </a:r>
          </a:p>
        </p:txBody>
      </p:sp>
      <p:pic>
        <p:nvPicPr>
          <p:cNvPr id="7" name="Recorded Sound">
            <a:hlinkClick r:id="" action="ppaction://media"/>
          </p:cNvPr>
          <p:cNvPicPr>
            <a:picLocks noChangeAspect="1"/>
          </p:cNvPicPr>
          <p:nvPr>
            <a:audioFile r:link="rId1"/>
            <p:extLst>
              <p:ext uri="{DAA4B4D4-6D71-4841-9C94-3DE7FCFB9230}">
                <p14:media xmlns:p14="http://schemas.microsoft.com/office/powerpoint/2010/main" r:embed="rId2">
                  <p14:trim end="0.2018"/>
                </p14:media>
              </p:ext>
            </p:extLst>
          </p:nvPr>
        </p:nvPicPr>
        <p:blipFill>
          <a:blip r:embed="rId8"/>
          <a:stretch>
            <a:fillRect/>
          </a:stretch>
        </p:blipFill>
        <p:spPr>
          <a:xfrm>
            <a:off x="5678067" y="6100763"/>
            <a:ext cx="304800" cy="304800"/>
          </a:xfrm>
          <a:prstGeom prst="rect">
            <a:avLst/>
          </a:prstGeom>
        </p:spPr>
      </p:pic>
      <p:pic>
        <p:nvPicPr>
          <p:cNvPr id="8" name="Recorded Sound">
            <a:hlinkClick r:id="" action="ppaction://media"/>
          </p:cNvPr>
          <p:cNvPicPr>
            <a:picLocks noChangeAspect="1"/>
          </p:cNvPicPr>
          <p:nvPr>
            <a:audioFile r:link="rId1"/>
            <p:extLst>
              <p:ext uri="{DAA4B4D4-6D71-4841-9C94-3DE7FCFB9230}">
                <p14:media xmlns:p14="http://schemas.microsoft.com/office/powerpoint/2010/main" r:embed="rId3">
                  <p14:trim end="260.9365"/>
                </p14:media>
              </p:ext>
            </p:extLst>
          </p:nvPr>
        </p:nvPicPr>
        <p:blipFill>
          <a:blip r:embed="rId8"/>
          <a:stretch>
            <a:fillRect/>
          </a:stretch>
        </p:blipFill>
        <p:spPr>
          <a:xfrm>
            <a:off x="5196090" y="6122891"/>
            <a:ext cx="304800" cy="304800"/>
          </a:xfrm>
          <a:prstGeom prst="rect">
            <a:avLst/>
          </a:prstGeom>
        </p:spPr>
      </p:pic>
      <p:pic>
        <p:nvPicPr>
          <p:cNvPr id="9" name="Recorded Sound">
            <a:hlinkClick r:id="" action="ppaction://media"/>
          </p:cNvPr>
          <p:cNvPicPr>
            <a:picLocks noChangeAspect="1"/>
          </p:cNvPicPr>
          <p:nvPr>
            <a:audioFile r:link="rId1"/>
            <p:extLst>
              <p:ext uri="{DAA4B4D4-6D71-4841-9C94-3DE7FCFB9230}">
                <p14:media xmlns:p14="http://schemas.microsoft.com/office/powerpoint/2010/main" r:embed="rId4">
                  <p14:trim end="265.9297"/>
                </p14:media>
              </p:ext>
            </p:extLst>
          </p:nvPr>
        </p:nvPicPr>
        <p:blipFill>
          <a:blip r:embed="rId8"/>
          <a:stretch>
            <a:fillRect/>
          </a:stretch>
        </p:blipFill>
        <p:spPr>
          <a:xfrm>
            <a:off x="6096000" y="6100763"/>
            <a:ext cx="304800" cy="304800"/>
          </a:xfrm>
          <a:prstGeom prst="rect">
            <a:avLst/>
          </a:prstGeom>
        </p:spPr>
      </p:pic>
      <p:pic>
        <p:nvPicPr>
          <p:cNvPr id="10"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6513933" y="6081129"/>
            <a:ext cx="304800" cy="304800"/>
          </a:xfrm>
          <a:prstGeom prst="rect">
            <a:avLst/>
          </a:prstGeom>
        </p:spPr>
      </p:pic>
    </p:spTree>
    <p:extLst>
      <p:ext uri="{BB962C8B-B14F-4D97-AF65-F5344CB8AC3E}">
        <p14:creationId xmlns:p14="http://schemas.microsoft.com/office/powerpoint/2010/main" val="110464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57" fill="hold"/>
                                        <p:tgtEl>
                                          <p:spTgt spid="8"/>
                                        </p:tgtEl>
                                      </p:cBhvr>
                                    </p:cmd>
                                  </p:childTnLst>
                                </p:cTn>
                              </p:par>
                            </p:childTnLst>
                          </p:cTn>
                        </p:par>
                        <p:par>
                          <p:cTn id="7" fill="hold">
                            <p:stCondLst>
                              <p:cond delay="10457"/>
                            </p:stCondLst>
                            <p:childTnLst>
                              <p:par>
                                <p:cTn id="8" presetID="1" presetClass="mediacall" presetSubtype="0" fill="hold" nodeType="afterEffect">
                                  <p:stCondLst>
                                    <p:cond delay="0"/>
                                  </p:stCondLst>
                                  <p:childTnLst>
                                    <p:cmd type="call" cmd="playFrom(0.0)">
                                      <p:cBhvr>
                                        <p:cTn id="9" dur="7991" fill="hold"/>
                                        <p:tgtEl>
                                          <p:spTgt spid="7"/>
                                        </p:tgtEl>
                                      </p:cBhvr>
                                    </p:cmd>
                                  </p:childTnLst>
                                </p:cTn>
                              </p:par>
                            </p:childTnLst>
                          </p:cTn>
                        </p:par>
                        <p:par>
                          <p:cTn id="10" fill="hold">
                            <p:stCondLst>
                              <p:cond delay="18448"/>
                            </p:stCondLst>
                            <p:childTnLst>
                              <p:par>
                                <p:cTn id="11" presetID="1" presetClass="mediacall" presetSubtype="0" fill="hold" nodeType="afterEffect">
                                  <p:stCondLst>
                                    <p:cond delay="0"/>
                                  </p:stCondLst>
                                  <p:childTnLst>
                                    <p:cmd type="call" cmd="playFrom(0.0)">
                                      <p:cBhvr>
                                        <p:cTn id="12" dur="13935" fill="hold"/>
                                        <p:tgtEl>
                                          <p:spTgt spid="9"/>
                                        </p:tgtEl>
                                      </p:cBhvr>
                                    </p:cmd>
                                  </p:childTnLst>
                                </p:cTn>
                              </p:par>
                            </p:childTnLst>
                          </p:cTn>
                        </p:par>
                        <p:par>
                          <p:cTn id="13" fill="hold">
                            <p:stCondLst>
                              <p:cond delay="32383"/>
                            </p:stCondLst>
                            <p:childTnLst>
                              <p:par>
                                <p:cTn id="14" presetID="1" presetClass="mediacall" presetSubtype="0" fill="hold" nodeType="afterEffect">
                                  <p:stCondLst>
                                    <p:cond delay="0"/>
                                  </p:stCondLst>
                                  <p:childTnLst>
                                    <p:cmd type="call" cmd="playFrom(0.0)">
                                      <p:cBhvr>
                                        <p:cTn id="15" dur="9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7"/>
                </p:tgtEl>
              </p:cMediaNode>
            </p:audio>
            <p:audio>
              <p:cMediaNode vol="80000">
                <p:cTn id="17" fill="hold" display="0">
                  <p:stCondLst>
                    <p:cond delay="indefinite"/>
                  </p:stCondLst>
                  <p:endCondLst>
                    <p:cond evt="onStopAudio" delay="0">
                      <p:tgtEl>
                        <p:sldTgt/>
                      </p:tgtEl>
                    </p:cond>
                  </p:endCondLst>
                </p:cTn>
                <p:tgtEl>
                  <p:spTgt spid="8"/>
                </p:tgtEl>
              </p:cMediaNode>
            </p:audio>
            <p:audio>
              <p:cMediaNode vol="80000">
                <p:cTn id="18" fill="hold" display="0">
                  <p:stCondLst>
                    <p:cond delay="indefinite"/>
                  </p:stCondLst>
                  <p:endCondLst>
                    <p:cond evt="onStopAudio" delay="0">
                      <p:tgtEl>
                        <p:sldTgt/>
                      </p:tgtEl>
                    </p:cond>
                  </p:endCondLst>
                </p:cTn>
                <p:tgtEl>
                  <p:spTgt spid="9"/>
                </p:tgtEl>
              </p:cMediaNode>
            </p:audio>
            <p:audio>
              <p:cMediaNode vol="80000">
                <p:cTn id="19"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Strategies</a:t>
            </a:r>
          </a:p>
        </p:txBody>
      </p:sp>
      <p:sp>
        <p:nvSpPr>
          <p:cNvPr id="3" name="Content Placeholder 2"/>
          <p:cNvSpPr>
            <a:spLocks noGrp="1"/>
          </p:cNvSpPr>
          <p:nvPr>
            <p:ph idx="1"/>
          </p:nvPr>
        </p:nvSpPr>
        <p:spPr>
          <a:xfrm>
            <a:off x="838200" y="1909772"/>
            <a:ext cx="10515600" cy="4351338"/>
          </a:xfrm>
        </p:spPr>
        <p:txBody>
          <a:bodyPr/>
          <a:lstStyle/>
          <a:p>
            <a:r>
              <a:rPr lang="en-US" dirty="0"/>
              <a:t>Code Structure: MVC</a:t>
            </a:r>
            <a:endParaRPr lang="en-US" dirty="0"/>
          </a:p>
          <a:p>
            <a:r>
              <a:rPr lang="en-US" dirty="0"/>
              <a:t>Single Instance Controller</a:t>
            </a:r>
          </a:p>
          <a:p>
            <a:r>
              <a:rPr lang="en-US" dirty="0"/>
              <a:t>Separate projects for application, server and unit tests</a:t>
            </a:r>
            <a:endParaRPr lang="en-US" dirty="0"/>
          </a:p>
          <a:p>
            <a:r>
              <a:rPr lang="en-US" dirty="0"/>
              <a:t>Development Model: Incremental</a:t>
            </a:r>
          </a:p>
          <a:p>
            <a:r>
              <a:rPr lang="en-US" dirty="0"/>
              <a:t>Client-Server interface for multiple users</a:t>
            </a:r>
          </a:p>
          <a:p>
            <a:pPr lvl="1"/>
            <a:r>
              <a:rPr lang="en-US" dirty="0"/>
              <a:t>Server: backend database and session controller</a:t>
            </a:r>
          </a:p>
          <a:p>
            <a:pPr lvl="1"/>
            <a:r>
              <a:rPr lang="en-US" dirty="0"/>
              <a:t>Client: UI interaction</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476734" y="6175394"/>
            <a:ext cx="304800" cy="304800"/>
          </a:xfrm>
          <a:prstGeom prst="rect">
            <a:avLst/>
          </a:prstGeom>
        </p:spPr>
      </p:pic>
      <p:pic>
        <p:nvPicPr>
          <p:cNvPr id="5"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970397" y="6175394"/>
            <a:ext cx="304800" cy="304800"/>
          </a:xfrm>
          <a:prstGeom prst="rect">
            <a:avLst/>
          </a:prstGeom>
        </p:spPr>
      </p:pic>
      <p:pic>
        <p:nvPicPr>
          <p:cNvPr id="6"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3484629" y="6108710"/>
            <a:ext cx="304800" cy="304800"/>
          </a:xfrm>
          <a:prstGeom prst="rect">
            <a:avLst/>
          </a:prstGeom>
        </p:spPr>
      </p:pic>
    </p:spTree>
    <p:extLst>
      <p:ext uri="{BB962C8B-B14F-4D97-AF65-F5344CB8AC3E}">
        <p14:creationId xmlns:p14="http://schemas.microsoft.com/office/powerpoint/2010/main" val="407935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2" fill="hold"/>
                                        <p:tgtEl>
                                          <p:spTgt spid="4"/>
                                        </p:tgtEl>
                                      </p:cBhvr>
                                    </p:cmd>
                                  </p:childTnLst>
                                </p:cTn>
                              </p:par>
                            </p:childTnLst>
                          </p:cTn>
                        </p:par>
                        <p:par>
                          <p:cTn id="7" fill="hold">
                            <p:stCondLst>
                              <p:cond delay="31002"/>
                            </p:stCondLst>
                            <p:childTnLst>
                              <p:par>
                                <p:cTn id="8" presetID="1" presetClass="mediacall" presetSubtype="0" fill="hold" nodeType="afterEffect">
                                  <p:stCondLst>
                                    <p:cond delay="0"/>
                                  </p:stCondLst>
                                  <p:childTnLst>
                                    <p:cmd type="call" cmd="playFrom(0.0)">
                                      <p:cBhvr>
                                        <p:cTn id="9" dur="13285" fill="hold"/>
                                        <p:tgtEl>
                                          <p:spTgt spid="5"/>
                                        </p:tgtEl>
                                      </p:cBhvr>
                                    </p:cmd>
                                  </p:childTnLst>
                                </p:cTn>
                              </p:par>
                            </p:childTnLst>
                          </p:cTn>
                        </p:par>
                        <p:par>
                          <p:cTn id="10" fill="hold">
                            <p:stCondLst>
                              <p:cond delay="44287"/>
                            </p:stCondLst>
                            <p:childTnLst>
                              <p:par>
                                <p:cTn id="11" presetID="1" presetClass="mediacall" presetSubtype="0" fill="hold" nodeType="afterEffect">
                                  <p:stCondLst>
                                    <p:cond delay="0"/>
                                  </p:stCondLst>
                                  <p:childTnLst>
                                    <p:cmd type="call" cmd="playFrom(0.0)">
                                      <p:cBhvr>
                                        <p:cTn id="12" dur="483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4"/>
                </p:tgtEl>
              </p:cMediaNode>
            </p:audio>
            <p:audio>
              <p:cMediaNode vol="80000">
                <p:cTn id="14" fill="hold" display="0">
                  <p:stCondLst>
                    <p:cond delay="indefinite"/>
                  </p:stCondLst>
                  <p:endCondLst>
                    <p:cond evt="onStopAudio" delay="0">
                      <p:tgtEl>
                        <p:sldTgt/>
                      </p:tgtEl>
                    </p:cond>
                  </p:endCondLst>
                </p:cTn>
                <p:tgtEl>
                  <p:spTgt spid="5"/>
                </p:tgtEl>
              </p:cMediaNode>
            </p:audio>
            <p:audio>
              <p:cMediaNode vol="80000">
                <p:cTn id="15"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2.1|9.9|39.1|31.3"/>
</p:tagLst>
</file>

<file path=ppt/tags/tag2.xml><?xml version="1.0" encoding="utf-8"?>
<p:tagLst xmlns:a="http://schemas.openxmlformats.org/drawingml/2006/main" xmlns:r="http://schemas.openxmlformats.org/officeDocument/2006/relationships" xmlns:p="http://schemas.openxmlformats.org/presentationml/2006/main">
  <p:tag name="TIMING" val="|4.7|13.7|9.1|1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1640</TotalTime>
  <Words>365</Words>
  <Application>Microsoft Office PowerPoint</Application>
  <PresentationFormat>Widescreen</PresentationFormat>
  <Paragraphs>72</Paragraphs>
  <Slides>12</Slides>
  <Notes>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Times New Roman</vt:lpstr>
      <vt:lpstr>Wingdings</vt:lpstr>
      <vt:lpstr>Office Theme</vt:lpstr>
      <vt:lpstr>Group 2 SENG 6230 Project: Quizard</vt:lpstr>
      <vt:lpstr>PMP (Project Management Plan)</vt:lpstr>
      <vt:lpstr>Contents of PMP</vt:lpstr>
      <vt:lpstr>Contents of PMP</vt:lpstr>
      <vt:lpstr>Contents of PMP</vt:lpstr>
      <vt:lpstr>Contents of PMP</vt:lpstr>
      <vt:lpstr>SRS (Software Requirements Specifications)</vt:lpstr>
      <vt:lpstr>Development Tools</vt:lpstr>
      <vt:lpstr>Development Strategies</vt:lpstr>
      <vt:lpstr>Development Achievements</vt:lpstr>
      <vt:lpstr>Black Box Testing</vt:lpstr>
      <vt:lpstr>White Box 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(Project Management Plan)</dc:title>
  <dc:creator>Sarim Akbar</dc:creator>
  <cp:lastModifiedBy>Alan Master</cp:lastModifiedBy>
  <cp:revision>9</cp:revision>
  <dcterms:created xsi:type="dcterms:W3CDTF">2016-11-27T19:23:25Z</dcterms:created>
  <dcterms:modified xsi:type="dcterms:W3CDTF">2016-11-28T23:22:37Z</dcterms:modified>
</cp:coreProperties>
</file>